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71" r:id="rId6"/>
    <p:sldId id="262" r:id="rId7"/>
    <p:sldId id="272" r:id="rId8"/>
    <p:sldId id="267" r:id="rId9"/>
    <p:sldId id="268" r:id="rId10"/>
    <p:sldId id="269" r:id="rId11"/>
    <p:sldId id="260" r:id="rId12"/>
    <p:sldId id="263" r:id="rId13"/>
    <p:sldId id="274" r:id="rId14"/>
    <p:sldId id="273" r:id="rId15"/>
    <p:sldId id="264" r:id="rId16"/>
    <p:sldId id="265" r:id="rId17"/>
    <p:sldId id="266" r:id="rId18"/>
    <p:sldId id="258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AAA33-533E-7EE8-77E1-C8DEDECF0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B6F2E6-489D-106D-BCB8-C792AC382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A7AEA2-C968-A3C3-AB58-970ED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B7BF9-6A9B-FB61-7E6D-1CEE65CD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17A7A-3CF1-F0D8-F37C-2DA7E37F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3B2AE-65B3-102A-4234-71B28CD64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94CBD6-982A-5FE4-AD4E-81E9E11BC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BDD0A-8526-F806-25D1-F76C823E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8FCF16-3651-69A9-29C9-3AA74A25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F1CA8-0ACB-FAEC-C714-DC6B5D3A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9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FC87F8-D138-0243-08CB-4E09A9D9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AA1F8F-202A-674D-9568-320D640BC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ECE3C9-F9DE-2D0B-AFC6-FB2E581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038EE-67DB-5B52-F0C5-1363B0B9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D37AC1-16A5-892D-0E0D-F1EE2255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05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D5D304-7777-57F0-84B6-059D6EC9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F7D7EF-E4B4-3C54-E50D-AADC4EA2B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1051E8-F9B2-6B45-A90F-A8A90633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AD2A3D-7393-2159-F1AD-3BDDA228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45A009-A08B-2401-C46A-435059D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6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1123D-C621-1E2E-FA6C-9FCD8BE9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096E9C-FE41-4E44-4282-3A37C1D1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BA686-F559-3AB8-0AED-11CBC186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77F7F-A989-B204-2401-355B453A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7A108-E57D-DF3E-E1C5-7FE4FB3E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00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851B2-FCD6-12A5-C235-8AC3BC1A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74F3D-4A30-E0FC-F1EF-488A066AD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1DC539-581F-5409-22B6-8DEFCCE58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90631-C061-A2D7-BFF3-54C5624D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A37F0F-51D0-F033-C1A6-C0A0D5EB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7C21E9-49B9-E952-B430-BECE2899E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B92F4-778A-BBF1-6469-AFFCB993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0B239F-CB99-808F-015B-AA2B898E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9D697-6B58-8C21-D435-CFEB2B2E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E5815E-309F-9D4F-44A6-4B6133B92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226B83-1A20-F6A1-257D-D9D7FC7A8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9E1B87-4AB6-A8B9-CE68-E976219F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D96827-9F3B-9F8F-BF54-5CA949C1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591D96-672D-170C-1AEA-958EA6E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2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360A3-D0DF-F790-5D77-32E20484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C85CC1-6A13-B130-5C61-F616E571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D9D1A-64B5-77BC-CB97-1C986CC1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B6A602-152E-AC74-02F3-EB29C288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71474E-FA84-0647-3127-DEEF694C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D3DA3C-2753-F186-D450-C0F3B02F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0C7E62-39FD-3F57-4585-45F7BD2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C1F65-A3F5-82AD-E947-14C519A0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41791-6AD9-2951-6ABD-548C8A1CF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185066-FC53-1B3A-954A-E6C422507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9D7EE8-BB52-FF9E-035D-6B2BFA61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FFCA6-DEB5-E62A-144F-97C10B71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30678-B1F7-E945-D396-5F2E996F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81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ACAC3-FF16-6237-F4F2-3ACA2484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C19140-6372-6815-E354-DAC71E50D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6BE11-262B-AE19-4620-2ADC3DBE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E4B10B-C17C-F883-4E2B-3C75FBBE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2D69A-026A-DB28-C351-DE147583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F6AED2-421D-48BC-3E7F-97E7C2F4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1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B73CDE-D3FB-AE01-B639-CDD56F2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1B1D5-1F17-9F60-00BA-A5E7A96D2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A867C-3882-71B8-9339-54413552B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3670C1-A0DE-4B76-98CF-3AEE71FDB68F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1894EE-18F9-B39E-80EC-8FD1908B4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39F8C-CA5F-23C1-E512-214043385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1B360-A0C1-466D-B94D-EC6635C82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6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H0a1iOiwo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nee.ffessm.fr/uploads/media/docs/0001/12/11d6299db80c092ea9b11d60cb05c67a948ca355.pdf" TargetMode="External"/><Relationship Id="rId2" Type="http://schemas.openxmlformats.org/officeDocument/2006/relationships/hyperlink" Target="https://apnee.ffessm.fr/les-niveaux-d-apne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3EEB7-C420-CC4F-8BFF-5BF333A48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des niveaux et de la compétition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DE6EE-1EED-FE20-68A6-049FCD122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Kevin OLLIVO - 28 mars 2025</a:t>
            </a:r>
          </a:p>
        </p:txBody>
      </p:sp>
    </p:spTree>
    <p:extLst>
      <p:ext uri="{BB962C8B-B14F-4D97-AF65-F5344CB8AC3E}">
        <p14:creationId xmlns:p14="http://schemas.microsoft.com/office/powerpoint/2010/main" val="160876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F86E81F5-FBF2-A132-4594-05F350EF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" y="84191"/>
            <a:ext cx="6292869" cy="668961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641E51B-0CB9-6BF7-728B-134677B75B44}"/>
              </a:ext>
            </a:extLst>
          </p:cNvPr>
          <p:cNvSpPr txBox="1"/>
          <p:nvPr/>
        </p:nvSpPr>
        <p:spPr>
          <a:xfrm>
            <a:off x="7067993" y="1305618"/>
            <a:ext cx="45959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Passerelle possible en les 2 filières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Passerelle possible entre encadrants plongée technique et IE1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12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33F61FFD-ACF0-3185-D5B5-6F0F68028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7" y="37018"/>
            <a:ext cx="9824483" cy="6946251"/>
          </a:xfrm>
        </p:spPr>
      </p:pic>
    </p:spTree>
    <p:extLst>
      <p:ext uri="{BB962C8B-B14F-4D97-AF65-F5344CB8AC3E}">
        <p14:creationId xmlns:p14="http://schemas.microsoft.com/office/powerpoint/2010/main" val="382307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6B791-FE3A-3361-2CF3-316251BF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FF597C-9370-9255-4251-031F0A7B5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Organisée sous l’égide de la FFESSM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Pour participer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Open rien, sinon </a:t>
            </a:r>
            <a:r>
              <a:rPr lang="fr-FR" dirty="0" err="1"/>
              <a:t>Pass</a:t>
            </a:r>
            <a:r>
              <a:rPr lang="fr-FR" dirty="0"/>
              <a:t> Apnéiste</a:t>
            </a:r>
          </a:p>
          <a:p>
            <a:pPr marL="0" indent="0">
              <a:buNone/>
            </a:pPr>
            <a:r>
              <a:rPr lang="fr-FR" dirty="0"/>
              <a:t>- CACI</a:t>
            </a:r>
          </a:p>
          <a:p>
            <a:pPr marL="0" indent="0">
              <a:buNone/>
            </a:pPr>
            <a:r>
              <a:rPr lang="fr-FR" dirty="0"/>
              <a:t>- Licence</a:t>
            </a:r>
          </a:p>
          <a:p>
            <a:pPr marL="0" indent="0">
              <a:buNone/>
            </a:pPr>
            <a:r>
              <a:rPr lang="fr-FR" dirty="0"/>
              <a:t>- Pièce d’identité</a:t>
            </a:r>
          </a:p>
          <a:p>
            <a:pPr>
              <a:buFontTx/>
              <a:buChar char="-"/>
            </a:pPr>
            <a:r>
              <a:rPr lang="fr-FR" dirty="0"/>
              <a:t>Assurance Individuelle Accident ( Lafont Loisir 1 ou Piscine)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compétition ce n’est pas seulement des compétiteurs, c’est aussi des : bénévoles, apnéistes de sécurité, juges, coachs…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95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D990B-63DE-8F51-7BEB-D4E4BFAC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compétition pour les non athlètes (bénévoles):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3416A-079D-5EB7-E11B-1A7A601B5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Apnéiste de sécu</a:t>
            </a:r>
          </a:p>
          <a:p>
            <a:endParaRPr lang="fr-FR" dirty="0"/>
          </a:p>
          <a:p>
            <a:r>
              <a:rPr lang="fr-FR" dirty="0"/>
              <a:t>Juge</a:t>
            </a:r>
          </a:p>
          <a:p>
            <a:endParaRPr lang="fr-FR" dirty="0"/>
          </a:p>
          <a:p>
            <a:r>
              <a:rPr lang="fr-FR" dirty="0"/>
              <a:t>Coach</a:t>
            </a:r>
          </a:p>
          <a:p>
            <a:endParaRPr lang="fr-FR" dirty="0"/>
          </a:p>
          <a:p>
            <a:r>
              <a:rPr lang="fr-FR" dirty="0"/>
              <a:t>Support logistique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u="sng" dirty="0"/>
              <a:t>Pour 1 compétition, 1 athlète = au moins 1 bénévole !</a:t>
            </a:r>
          </a:p>
        </p:txBody>
      </p:sp>
    </p:spTree>
    <p:extLst>
      <p:ext uri="{BB962C8B-B14F-4D97-AF65-F5344CB8AC3E}">
        <p14:creationId xmlns:p14="http://schemas.microsoft.com/office/powerpoint/2010/main" val="38767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74F63-8C00-A990-4885-B0F66C93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d’une compétition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13979-2904-8DB3-A669-7403CCA92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Vérification administrative</a:t>
            </a:r>
          </a:p>
          <a:p>
            <a:r>
              <a:rPr lang="fr-FR" dirty="0"/>
              <a:t>Briefing</a:t>
            </a:r>
          </a:p>
          <a:p>
            <a:r>
              <a:rPr lang="fr-FR" dirty="0"/>
              <a:t>STA</a:t>
            </a:r>
          </a:p>
          <a:p>
            <a:r>
              <a:rPr lang="fr-FR" dirty="0"/>
              <a:t>DYN</a:t>
            </a:r>
          </a:p>
          <a:p>
            <a:r>
              <a:rPr lang="fr-FR" dirty="0"/>
              <a:t>DNF</a:t>
            </a:r>
          </a:p>
          <a:p>
            <a:r>
              <a:rPr lang="fr-FR" dirty="0"/>
              <a:t>(Sprint)</a:t>
            </a:r>
          </a:p>
          <a:p>
            <a:r>
              <a:rPr lang="fr-FR" dirty="0"/>
              <a:t>Remise des prix</a:t>
            </a:r>
          </a:p>
        </p:txBody>
      </p:sp>
    </p:spTree>
    <p:extLst>
      <p:ext uri="{BB962C8B-B14F-4D97-AF65-F5344CB8AC3E}">
        <p14:creationId xmlns:p14="http://schemas.microsoft.com/office/powerpoint/2010/main" val="210066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50AD2-8BC1-90E0-E239-EA6B3B64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STA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Rester le plus longtemps en apnée</a:t>
            </a:r>
          </a:p>
        </p:txBody>
      </p:sp>
      <p:pic>
        <p:nvPicPr>
          <p:cNvPr id="4" name="Média en ligne 3" title="Record de France Apnée Statique sortie">
            <a:hlinkClick r:id="" action="ppaction://media"/>
            <a:extLst>
              <a:ext uri="{FF2B5EF4-FFF2-40B4-BE49-F238E27FC236}">
                <a16:creationId xmlns:a16="http://schemas.microsoft.com/office/drawing/2014/main" id="{63571357-F815-48B0-4619-5F0902F253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9888" y="1896175"/>
            <a:ext cx="8432800" cy="4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6FE2F-1AA0-72FA-13DF-B32B147C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DYN</a:t>
            </a:r>
            <a:br>
              <a:rPr lang="fr-FR" dirty="0"/>
            </a:br>
            <a:r>
              <a:rPr lang="fr-FR" dirty="0"/>
              <a:t>Parcourir la plus grande distance en apnée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F4F60-AFA1-AB75-938B-F2362390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7507"/>
            <a:ext cx="10515600" cy="3529456"/>
          </a:xfrm>
        </p:spPr>
        <p:txBody>
          <a:bodyPr/>
          <a:lstStyle/>
          <a:p>
            <a:r>
              <a:rPr lang="fr-FR" dirty="0"/>
              <a:t>Dynamique Sans Palme – DNF (Dynamic No Fin)</a:t>
            </a:r>
          </a:p>
          <a:p>
            <a:endParaRPr lang="fr-FR" dirty="0"/>
          </a:p>
          <a:p>
            <a:r>
              <a:rPr lang="fr-FR" dirty="0"/>
              <a:t>Dynamique Bi-palme – DYN BI</a:t>
            </a:r>
          </a:p>
          <a:p>
            <a:endParaRPr lang="fr-FR" dirty="0"/>
          </a:p>
          <a:p>
            <a:r>
              <a:rPr lang="fr-FR" dirty="0"/>
              <a:t>Dynamique Monopalme – DYN MONO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92FEE-4C05-6060-071D-2762531083E6}"/>
              </a:ext>
            </a:extLst>
          </p:cNvPr>
          <p:cNvSpPr/>
          <p:nvPr/>
        </p:nvSpPr>
        <p:spPr>
          <a:xfrm>
            <a:off x="8856921" y="1913860"/>
            <a:ext cx="3094074" cy="47527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36D7448-EC6F-F12E-3A76-1CD406FE900F}"/>
              </a:ext>
            </a:extLst>
          </p:cNvPr>
          <p:cNvCxnSpPr>
            <a:cxnSpLocks/>
          </p:cNvCxnSpPr>
          <p:nvPr/>
        </p:nvCxnSpPr>
        <p:spPr>
          <a:xfrm>
            <a:off x="9516140" y="1913860"/>
            <a:ext cx="0" cy="4752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4F4CF82-31E9-F1C3-DD22-9EFEB2E32581}"/>
              </a:ext>
            </a:extLst>
          </p:cNvPr>
          <p:cNvCxnSpPr>
            <a:cxnSpLocks/>
          </p:cNvCxnSpPr>
          <p:nvPr/>
        </p:nvCxnSpPr>
        <p:spPr>
          <a:xfrm>
            <a:off x="10040680" y="1913860"/>
            <a:ext cx="0" cy="4752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A382EF4-44B1-640B-8DE7-150B17076ACC}"/>
              </a:ext>
            </a:extLst>
          </p:cNvPr>
          <p:cNvCxnSpPr>
            <a:cxnSpLocks/>
          </p:cNvCxnSpPr>
          <p:nvPr/>
        </p:nvCxnSpPr>
        <p:spPr>
          <a:xfrm>
            <a:off x="10490791" y="1913860"/>
            <a:ext cx="0" cy="4752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2D5F77D-FD3E-6779-F1CB-059FF71C171C}"/>
              </a:ext>
            </a:extLst>
          </p:cNvPr>
          <p:cNvCxnSpPr>
            <a:cxnSpLocks/>
          </p:cNvCxnSpPr>
          <p:nvPr/>
        </p:nvCxnSpPr>
        <p:spPr>
          <a:xfrm>
            <a:off x="11047228" y="1913860"/>
            <a:ext cx="0" cy="4752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85D7E0-C9DA-7E06-0D5C-91122C785231}"/>
              </a:ext>
            </a:extLst>
          </p:cNvPr>
          <p:cNvCxnSpPr>
            <a:cxnSpLocks/>
          </p:cNvCxnSpPr>
          <p:nvPr/>
        </p:nvCxnSpPr>
        <p:spPr>
          <a:xfrm>
            <a:off x="11571768" y="1928036"/>
            <a:ext cx="0" cy="4752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9909A69F-6F2D-4D59-850E-2A7A1926057C}"/>
              </a:ext>
            </a:extLst>
          </p:cNvPr>
          <p:cNvSpPr/>
          <p:nvPr/>
        </p:nvSpPr>
        <p:spPr>
          <a:xfrm>
            <a:off x="9490978" y="2184990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6ADEB2C-DDE1-8B3C-D4E9-0AD8BBF62C31}"/>
              </a:ext>
            </a:extLst>
          </p:cNvPr>
          <p:cNvSpPr/>
          <p:nvPr/>
        </p:nvSpPr>
        <p:spPr>
          <a:xfrm>
            <a:off x="11533315" y="221688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107DC50-D705-1DC1-A7A7-BBFDB440937E}"/>
              </a:ext>
            </a:extLst>
          </p:cNvPr>
          <p:cNvSpPr/>
          <p:nvPr/>
        </p:nvSpPr>
        <p:spPr>
          <a:xfrm>
            <a:off x="9986807" y="223638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A309A9E-52A2-3224-122A-148C4EC46FEB}"/>
              </a:ext>
            </a:extLst>
          </p:cNvPr>
          <p:cNvSpPr/>
          <p:nvPr/>
        </p:nvSpPr>
        <p:spPr>
          <a:xfrm>
            <a:off x="10447907" y="2280684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D9371D8-EE56-AC81-9880-16CF93FFCF96}"/>
              </a:ext>
            </a:extLst>
          </p:cNvPr>
          <p:cNvSpPr/>
          <p:nvPr/>
        </p:nvSpPr>
        <p:spPr>
          <a:xfrm>
            <a:off x="11015331" y="223638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9BF14CC-B04D-A34B-79EB-C622067AC207}"/>
              </a:ext>
            </a:extLst>
          </p:cNvPr>
          <p:cNvSpPr/>
          <p:nvPr/>
        </p:nvSpPr>
        <p:spPr>
          <a:xfrm>
            <a:off x="9497808" y="2676015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4012085-7A11-7AEE-1CD3-CFB853D824EF}"/>
              </a:ext>
            </a:extLst>
          </p:cNvPr>
          <p:cNvSpPr/>
          <p:nvPr/>
        </p:nvSpPr>
        <p:spPr>
          <a:xfrm>
            <a:off x="11540145" y="2707913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9FBDDF8-D1AE-7152-03EB-FF1778B419F9}"/>
              </a:ext>
            </a:extLst>
          </p:cNvPr>
          <p:cNvSpPr/>
          <p:nvPr/>
        </p:nvSpPr>
        <p:spPr>
          <a:xfrm>
            <a:off x="9993637" y="2727406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BC807AD-49EF-955B-4BB5-C8419708D2A9}"/>
              </a:ext>
            </a:extLst>
          </p:cNvPr>
          <p:cNvSpPr/>
          <p:nvPr/>
        </p:nvSpPr>
        <p:spPr>
          <a:xfrm>
            <a:off x="10454737" y="2771709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4EA1683-E996-4A09-230A-462CCA0D2ADD}"/>
              </a:ext>
            </a:extLst>
          </p:cNvPr>
          <p:cNvSpPr/>
          <p:nvPr/>
        </p:nvSpPr>
        <p:spPr>
          <a:xfrm>
            <a:off x="11022161" y="2727406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AC9E789-9E51-ED47-8816-201B6EC38B88}"/>
              </a:ext>
            </a:extLst>
          </p:cNvPr>
          <p:cNvSpPr/>
          <p:nvPr/>
        </p:nvSpPr>
        <p:spPr>
          <a:xfrm>
            <a:off x="9497808" y="3201737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C933DCC-B136-4CFE-F860-20C60E4DB7C0}"/>
              </a:ext>
            </a:extLst>
          </p:cNvPr>
          <p:cNvSpPr/>
          <p:nvPr/>
        </p:nvSpPr>
        <p:spPr>
          <a:xfrm>
            <a:off x="11540145" y="3233635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98ECDBD-5FD7-ACD3-AD36-A4744E6442FE}"/>
              </a:ext>
            </a:extLst>
          </p:cNvPr>
          <p:cNvSpPr/>
          <p:nvPr/>
        </p:nvSpPr>
        <p:spPr>
          <a:xfrm>
            <a:off x="9993637" y="325312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C008010-4A0B-E99B-E6DF-358A16EE30D1}"/>
              </a:ext>
            </a:extLst>
          </p:cNvPr>
          <p:cNvSpPr/>
          <p:nvPr/>
        </p:nvSpPr>
        <p:spPr>
          <a:xfrm>
            <a:off x="10454737" y="329743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5AA6B9E-3B6F-30E8-B8F6-AF426CDAE8B5}"/>
              </a:ext>
            </a:extLst>
          </p:cNvPr>
          <p:cNvSpPr/>
          <p:nvPr/>
        </p:nvSpPr>
        <p:spPr>
          <a:xfrm>
            <a:off x="11022161" y="325312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EB877F4-84C6-29A9-E2B4-3CFBF1C897D9}"/>
              </a:ext>
            </a:extLst>
          </p:cNvPr>
          <p:cNvSpPr/>
          <p:nvPr/>
        </p:nvSpPr>
        <p:spPr>
          <a:xfrm>
            <a:off x="9497808" y="3913095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751DEA0-8E0A-AA9C-0CAC-91C04DD5693C}"/>
              </a:ext>
            </a:extLst>
          </p:cNvPr>
          <p:cNvSpPr/>
          <p:nvPr/>
        </p:nvSpPr>
        <p:spPr>
          <a:xfrm>
            <a:off x="11540145" y="3944993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49E8E48-96E0-8AA3-9EBD-412BAB432904}"/>
              </a:ext>
            </a:extLst>
          </p:cNvPr>
          <p:cNvSpPr/>
          <p:nvPr/>
        </p:nvSpPr>
        <p:spPr>
          <a:xfrm>
            <a:off x="9993637" y="3964486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683EB72-5AD6-5FCA-1757-53E00041A46A}"/>
              </a:ext>
            </a:extLst>
          </p:cNvPr>
          <p:cNvSpPr/>
          <p:nvPr/>
        </p:nvSpPr>
        <p:spPr>
          <a:xfrm>
            <a:off x="10454737" y="4008789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1269A90-DCA2-3630-897F-742AA834EF6E}"/>
              </a:ext>
            </a:extLst>
          </p:cNvPr>
          <p:cNvSpPr/>
          <p:nvPr/>
        </p:nvSpPr>
        <p:spPr>
          <a:xfrm>
            <a:off x="11022161" y="3964486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C6CF654-90C3-5073-078F-101AB1F5901C}"/>
              </a:ext>
            </a:extLst>
          </p:cNvPr>
          <p:cNvSpPr/>
          <p:nvPr/>
        </p:nvSpPr>
        <p:spPr>
          <a:xfrm>
            <a:off x="9504052" y="4648237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9AAC34C-4A7E-34B9-0D12-387CA3AB0878}"/>
              </a:ext>
            </a:extLst>
          </p:cNvPr>
          <p:cNvSpPr/>
          <p:nvPr/>
        </p:nvSpPr>
        <p:spPr>
          <a:xfrm>
            <a:off x="11546389" y="4680135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8838959-C00B-39A4-D2F8-00D1F7014D44}"/>
              </a:ext>
            </a:extLst>
          </p:cNvPr>
          <p:cNvSpPr/>
          <p:nvPr/>
        </p:nvSpPr>
        <p:spPr>
          <a:xfrm>
            <a:off x="9999881" y="469962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9F753D4-479A-9F82-5C28-446A962C5F58}"/>
              </a:ext>
            </a:extLst>
          </p:cNvPr>
          <p:cNvSpPr/>
          <p:nvPr/>
        </p:nvSpPr>
        <p:spPr>
          <a:xfrm>
            <a:off x="10460981" y="474393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00BF460-DAEE-EF94-9993-0A24C931E511}"/>
              </a:ext>
            </a:extLst>
          </p:cNvPr>
          <p:cNvSpPr/>
          <p:nvPr/>
        </p:nvSpPr>
        <p:spPr>
          <a:xfrm>
            <a:off x="11028405" y="469962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EC49D6B-4AFA-4DB2-46E9-FA1625BAD54F}"/>
              </a:ext>
            </a:extLst>
          </p:cNvPr>
          <p:cNvSpPr/>
          <p:nvPr/>
        </p:nvSpPr>
        <p:spPr>
          <a:xfrm>
            <a:off x="9520668" y="6125572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DD033FE-D003-B3A3-92E4-DE1AF20CC52F}"/>
              </a:ext>
            </a:extLst>
          </p:cNvPr>
          <p:cNvSpPr/>
          <p:nvPr/>
        </p:nvSpPr>
        <p:spPr>
          <a:xfrm>
            <a:off x="11563005" y="6157470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E8D5741-ED90-DEC0-5310-75A12C4086B9}"/>
              </a:ext>
            </a:extLst>
          </p:cNvPr>
          <p:cNvSpPr/>
          <p:nvPr/>
        </p:nvSpPr>
        <p:spPr>
          <a:xfrm>
            <a:off x="10016497" y="6176963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E2EA7A8-F8A9-DE7C-6CEE-684A2517D6EF}"/>
              </a:ext>
            </a:extLst>
          </p:cNvPr>
          <p:cNvSpPr/>
          <p:nvPr/>
        </p:nvSpPr>
        <p:spPr>
          <a:xfrm>
            <a:off x="10477597" y="6221266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7D20D81-A7C7-59D7-7C96-1CBACC578A21}"/>
              </a:ext>
            </a:extLst>
          </p:cNvPr>
          <p:cNvSpPr/>
          <p:nvPr/>
        </p:nvSpPr>
        <p:spPr>
          <a:xfrm>
            <a:off x="11045021" y="6176963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B84E4D3-CD7D-781C-8984-AAA3D964DF80}"/>
              </a:ext>
            </a:extLst>
          </p:cNvPr>
          <p:cNvSpPr/>
          <p:nvPr/>
        </p:nvSpPr>
        <p:spPr>
          <a:xfrm>
            <a:off x="9504052" y="5412600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B66631C-2838-5C4E-5EDA-B31888E12A2C}"/>
              </a:ext>
            </a:extLst>
          </p:cNvPr>
          <p:cNvSpPr/>
          <p:nvPr/>
        </p:nvSpPr>
        <p:spPr>
          <a:xfrm>
            <a:off x="11546389" y="5444498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5C049878-30F8-4129-2AEF-EB6973F44CE8}"/>
              </a:ext>
            </a:extLst>
          </p:cNvPr>
          <p:cNvSpPr/>
          <p:nvPr/>
        </p:nvSpPr>
        <p:spPr>
          <a:xfrm>
            <a:off x="9999881" y="546399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D0E45744-18B0-A242-2C80-B3AEA84F0C28}"/>
              </a:ext>
            </a:extLst>
          </p:cNvPr>
          <p:cNvSpPr/>
          <p:nvPr/>
        </p:nvSpPr>
        <p:spPr>
          <a:xfrm>
            <a:off x="10460981" y="5508294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816D0542-64F5-BCC6-4779-73F15D2D89A2}"/>
              </a:ext>
            </a:extLst>
          </p:cNvPr>
          <p:cNvSpPr/>
          <p:nvPr/>
        </p:nvSpPr>
        <p:spPr>
          <a:xfrm>
            <a:off x="11028405" y="5463991"/>
            <a:ext cx="45719" cy="637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80E33E5-9598-ABAC-2836-86180650121A}"/>
              </a:ext>
            </a:extLst>
          </p:cNvPr>
          <p:cNvSpPr txBox="1"/>
          <p:nvPr/>
        </p:nvSpPr>
        <p:spPr>
          <a:xfrm>
            <a:off x="9579358" y="1523323"/>
            <a:ext cx="35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A50F410E-B878-7884-A19C-832ED6E41C44}"/>
              </a:ext>
            </a:extLst>
          </p:cNvPr>
          <p:cNvSpPr txBox="1"/>
          <p:nvPr/>
        </p:nvSpPr>
        <p:spPr>
          <a:xfrm>
            <a:off x="10612913" y="1511156"/>
            <a:ext cx="35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8C7B1C8-2416-3EA7-C488-49818CD71CCB}"/>
              </a:ext>
            </a:extLst>
          </p:cNvPr>
          <p:cNvSpPr txBox="1"/>
          <p:nvPr/>
        </p:nvSpPr>
        <p:spPr>
          <a:xfrm>
            <a:off x="10188958" y="1510036"/>
            <a:ext cx="35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0AEBFACE-7B5E-9278-9744-5B93E75DC5BF}"/>
              </a:ext>
            </a:extLst>
          </p:cNvPr>
          <p:cNvSpPr txBox="1"/>
          <p:nvPr/>
        </p:nvSpPr>
        <p:spPr>
          <a:xfrm>
            <a:off x="11103428" y="1523262"/>
            <a:ext cx="35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897557B-733C-351B-D8E9-E39BAEB73E51}"/>
              </a:ext>
            </a:extLst>
          </p:cNvPr>
          <p:cNvSpPr txBox="1"/>
          <p:nvPr/>
        </p:nvSpPr>
        <p:spPr>
          <a:xfrm rot="5400000">
            <a:off x="7736738" y="4227569"/>
            <a:ext cx="289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Echauffement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5A0DE397-1111-292D-443E-1E4C15202B17}"/>
              </a:ext>
            </a:extLst>
          </p:cNvPr>
          <p:cNvSpPr txBox="1"/>
          <p:nvPr/>
        </p:nvSpPr>
        <p:spPr>
          <a:xfrm rot="5400000">
            <a:off x="10349484" y="4199749"/>
            <a:ext cx="289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Echauffement</a:t>
            </a:r>
          </a:p>
        </p:txBody>
      </p:sp>
    </p:spTree>
    <p:extLst>
      <p:ext uri="{BB962C8B-B14F-4D97-AF65-F5344CB8AC3E}">
        <p14:creationId xmlns:p14="http://schemas.microsoft.com/office/powerpoint/2010/main" val="385904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72C7D-1649-FEC7-6FEF-7897E41E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fr-FR" dirty="0"/>
              <a:t>Sprint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Réaliser une ou des distances en apnée le plus vite possible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EA88B-D464-40C9-4621-5E9D1014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037"/>
            <a:ext cx="10515600" cy="3486926"/>
          </a:xfrm>
        </p:spPr>
        <p:txBody>
          <a:bodyPr/>
          <a:lstStyle/>
          <a:p>
            <a:r>
              <a:rPr lang="fr-FR" dirty="0"/>
              <a:t>2x50m</a:t>
            </a:r>
          </a:p>
          <a:p>
            <a:r>
              <a:rPr lang="fr-FR" dirty="0"/>
              <a:t>4x50m</a:t>
            </a:r>
          </a:p>
          <a:p>
            <a:r>
              <a:rPr lang="fr-FR" dirty="0"/>
              <a:t>8x50m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04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AEA9D-B144-4084-5231-89390EF4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pic>
        <p:nvPicPr>
          <p:cNvPr id="5" name="Espace réservé du contenu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974CD0D-B024-8FD1-1D88-8604C356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42" y="1825625"/>
            <a:ext cx="9945915" cy="4351338"/>
          </a:xfrm>
        </p:spPr>
      </p:pic>
    </p:spTree>
    <p:extLst>
      <p:ext uri="{BB962C8B-B14F-4D97-AF65-F5344CB8AC3E}">
        <p14:creationId xmlns:p14="http://schemas.microsoft.com/office/powerpoint/2010/main" val="188746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99BB18-A917-990D-5E91-9A3D40D9DA41}"/>
              </a:ext>
            </a:extLst>
          </p:cNvPr>
          <p:cNvSpPr txBox="1"/>
          <p:nvPr/>
        </p:nvSpPr>
        <p:spPr>
          <a:xfrm>
            <a:off x="446567" y="563526"/>
            <a:ext cx="11376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Ressources:</a:t>
            </a:r>
          </a:p>
          <a:p>
            <a:endParaRPr lang="fr-FR" dirty="0"/>
          </a:p>
          <a:p>
            <a:r>
              <a:rPr lang="fr-FR" dirty="0"/>
              <a:t>Les niveaux : </a:t>
            </a:r>
            <a:r>
              <a:rPr lang="fr-FR" dirty="0">
                <a:hlinkClick r:id="rId2"/>
              </a:rPr>
              <a:t>https://apnee.ffessm.fr/les-niveaux-d-apnee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Reglement</a:t>
            </a:r>
            <a:r>
              <a:rPr lang="fr-FR" dirty="0"/>
              <a:t> compétition 2024-2025: </a:t>
            </a:r>
            <a:r>
              <a:rPr lang="fr-FR" dirty="0">
                <a:hlinkClick r:id="rId3"/>
              </a:rPr>
              <a:t>https://apnee.ffessm.fr/uploads/media/docs/0001/12/11d6299db80c092ea9b11d60cb05c67a948ca355.pdf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6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38A31-7CD1-EC4A-100B-68CEEEBF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déroulement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E7E3B-FF8B-881F-B844-5733B232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Niveaux:</a:t>
            </a:r>
          </a:p>
          <a:p>
            <a:pPr>
              <a:buFontTx/>
              <a:buChar char="-"/>
            </a:pPr>
            <a:r>
              <a:rPr lang="fr-FR" sz="3600" dirty="0"/>
              <a:t>Qu’est-ce qu’un niveau ?</a:t>
            </a:r>
          </a:p>
          <a:p>
            <a:pPr>
              <a:buFontTx/>
              <a:buChar char="-"/>
            </a:pPr>
            <a:r>
              <a:rPr lang="fr-FR" sz="3600" dirty="0"/>
              <a:t>Pourquoi ?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dirty="0"/>
              <a:t>Compétition:</a:t>
            </a:r>
          </a:p>
          <a:p>
            <a:pPr>
              <a:buFontTx/>
              <a:buChar char="-"/>
            </a:pPr>
            <a:r>
              <a:rPr lang="fr-FR" sz="3600" dirty="0"/>
              <a:t>Principe de base</a:t>
            </a:r>
          </a:p>
          <a:p>
            <a:pPr>
              <a:buFontTx/>
              <a:buChar char="-"/>
            </a:pPr>
            <a:r>
              <a:rPr lang="fr-FR" sz="3600" dirty="0"/>
              <a:t>Epreuves et déroulé</a:t>
            </a:r>
          </a:p>
        </p:txBody>
      </p:sp>
    </p:spTree>
    <p:extLst>
      <p:ext uri="{BB962C8B-B14F-4D97-AF65-F5344CB8AC3E}">
        <p14:creationId xmlns:p14="http://schemas.microsoft.com/office/powerpoint/2010/main" val="10611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1FB87-F744-3C98-EE70-FCABBF82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 niveau ?</a:t>
            </a:r>
          </a:p>
        </p:txBody>
      </p:sp>
      <p:pic>
        <p:nvPicPr>
          <p:cNvPr id="5" name="Espace réservé du contenu 4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1E357C5B-0DBB-672D-C5B0-1ADB6C8B5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0" y="1705766"/>
            <a:ext cx="10431184" cy="4695034"/>
          </a:xfrm>
        </p:spPr>
      </p:pic>
    </p:spTree>
    <p:extLst>
      <p:ext uri="{BB962C8B-B14F-4D97-AF65-F5344CB8AC3E}">
        <p14:creationId xmlns:p14="http://schemas.microsoft.com/office/powerpoint/2010/main" val="379485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BB24234F-E315-81F3-9676-F06F2E883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236520"/>
            <a:ext cx="5465122" cy="6355666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452D48-C469-3A26-4B01-D5176B2FD3BA}"/>
              </a:ext>
            </a:extLst>
          </p:cNvPr>
          <p:cNvSpPr txBox="1"/>
          <p:nvPr/>
        </p:nvSpPr>
        <p:spPr>
          <a:xfrm>
            <a:off x="7517219" y="1765005"/>
            <a:ext cx="4029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Prérogatives du niveau « Apnéiste »</a:t>
            </a:r>
          </a:p>
        </p:txBody>
      </p:sp>
    </p:spTree>
    <p:extLst>
      <p:ext uri="{BB962C8B-B14F-4D97-AF65-F5344CB8AC3E}">
        <p14:creationId xmlns:p14="http://schemas.microsoft.com/office/powerpoint/2010/main" val="18298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document, Police&#10;&#10;Le contenu généré par l’IA peut être incorrect.">
            <a:extLst>
              <a:ext uri="{FF2B5EF4-FFF2-40B4-BE49-F238E27FC236}">
                <a16:creationId xmlns:a16="http://schemas.microsoft.com/office/drawing/2014/main" id="{5DC760E2-5434-1064-2C3E-74737EDB5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7" y="124416"/>
            <a:ext cx="5098364" cy="6616626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98547A-762B-C280-CC23-DDB5C22B0BD3}"/>
              </a:ext>
            </a:extLst>
          </p:cNvPr>
          <p:cNvSpPr txBox="1"/>
          <p:nvPr/>
        </p:nvSpPr>
        <p:spPr>
          <a:xfrm>
            <a:off x="5922335" y="669851"/>
            <a:ext cx="509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Quelques compétences du niveau « Apnéiste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9E7840-F2F1-A6A9-DEF6-32F38B4B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45" y="2021642"/>
            <a:ext cx="6369377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2CD35-3BBC-0442-9689-01A3BC82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faire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66149-7D28-045F-A41C-1958D5324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Pour soi : </a:t>
            </a:r>
          </a:p>
          <a:p>
            <a:pPr>
              <a:buFontTx/>
              <a:buChar char="-"/>
            </a:pPr>
            <a:r>
              <a:rPr lang="fr-FR" dirty="0"/>
              <a:t>Acquérir des connaissances pour améliorer et sécuriser sa pratique</a:t>
            </a:r>
          </a:p>
          <a:p>
            <a:pPr>
              <a:buFontTx/>
              <a:buChar char="-"/>
            </a:pPr>
            <a:r>
              <a:rPr lang="fr-FR" dirty="0"/>
              <a:t>Pouvoir accéder à un niveau supérieur</a:t>
            </a:r>
          </a:p>
          <a:p>
            <a:pPr>
              <a:buFontTx/>
              <a:buChar char="-"/>
            </a:pPr>
            <a:r>
              <a:rPr lang="fr-FR" dirty="0"/>
              <a:t>Objectif sur une saison</a:t>
            </a:r>
          </a:p>
          <a:p>
            <a:pPr>
              <a:buFontTx/>
              <a:buChar char="-"/>
            </a:pPr>
            <a:r>
              <a:rPr lang="fr-FR" dirty="0"/>
              <a:t>Augmenter son autonomie</a:t>
            </a:r>
          </a:p>
          <a:p>
            <a:pPr>
              <a:buFontTx/>
              <a:buChar char="-"/>
            </a:pPr>
            <a:r>
              <a:rPr lang="fr-FR" dirty="0"/>
              <a:t>Pour s’intégrer plus facilement en cas de changement de club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les autres:</a:t>
            </a:r>
          </a:p>
          <a:p>
            <a:pPr marL="0" indent="0">
              <a:buNone/>
            </a:pPr>
            <a:r>
              <a:rPr lang="fr-FR" dirty="0"/>
              <a:t>- Augmentation du savoir global -&gt; augmentation de la sécurité (conscience des risques et des mesures à suivre)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70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ag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FA3795A3-A5C9-ECDC-9CEA-A686A1485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4"/>
          <a:stretch/>
        </p:blipFill>
        <p:spPr>
          <a:xfrm>
            <a:off x="185202" y="74428"/>
            <a:ext cx="8532827" cy="4497572"/>
          </a:xfrm>
        </p:spPr>
      </p:pic>
    </p:spTree>
    <p:extLst>
      <p:ext uri="{BB962C8B-B14F-4D97-AF65-F5344CB8AC3E}">
        <p14:creationId xmlns:p14="http://schemas.microsoft.com/office/powerpoint/2010/main" val="201851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75F08C14-562B-BFFA-0E69-E2953653C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5" y="256399"/>
            <a:ext cx="3068190" cy="618358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D28DDF-CC51-1D90-34CA-D5236A44C5E4}"/>
              </a:ext>
            </a:extLst>
          </p:cNvPr>
          <p:cNvSpPr txBox="1"/>
          <p:nvPr/>
        </p:nvSpPr>
        <p:spPr>
          <a:xfrm>
            <a:off x="4167962" y="1446027"/>
            <a:ext cx="77936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Accès à la compétition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Accès à l’autonomie sous conditions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Accès au premier niveau d’encadrement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Guide de randonnée subaquatique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Expertise en apnée horizontale (matériel, techniques , entrainement, connaissances théoriques)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0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4F5E72A3-7449-80B7-F936-05F5B74C6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4" y="170558"/>
            <a:ext cx="3069812" cy="6377069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75B72D-263E-D3F6-2E53-9DC0CBA2C86A}"/>
              </a:ext>
            </a:extLst>
          </p:cNvPr>
          <p:cNvSpPr txBox="1"/>
          <p:nvPr/>
        </p:nvSpPr>
        <p:spPr>
          <a:xfrm>
            <a:off x="3580514" y="1964837"/>
            <a:ext cx="60977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 1</a:t>
            </a:r>
            <a:r>
              <a:rPr lang="fr-FR" baseline="30000" dirty="0">
                <a:sym typeface="Wingdings" panose="05000000000000000000" pitchFamily="2" charset="2"/>
              </a:rPr>
              <a:t>ère</a:t>
            </a:r>
            <a:r>
              <a:rPr lang="fr-FR" dirty="0">
                <a:sym typeface="Wingdings" panose="05000000000000000000" pitchFamily="2" charset="2"/>
              </a:rPr>
              <a:t> approche de la formation fédérale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Pratique en mer (plus pour les club en bords de mer qui n’ont pas accès à la piscine…)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Autonomie à 15m entre ACEL/20m avec MEF1</a:t>
            </a:r>
          </a:p>
          <a:p>
            <a:r>
              <a:rPr lang="fr-FR" dirty="0">
                <a:sym typeface="Wingdings" panose="05000000000000000000" pitchFamily="2" charset="2"/>
              </a:rPr>
              <a:t>Accès à l’IE2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Autonomie à 40m entre AEEL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Accès au MEF1</a:t>
            </a:r>
          </a:p>
        </p:txBody>
      </p:sp>
    </p:spTree>
    <p:extLst>
      <p:ext uri="{BB962C8B-B14F-4D97-AF65-F5344CB8AC3E}">
        <p14:creationId xmlns:p14="http://schemas.microsoft.com/office/powerpoint/2010/main" val="36719043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414</Words>
  <Application>Microsoft Office PowerPoint</Application>
  <PresentationFormat>Grand écran</PresentationFormat>
  <Paragraphs>119</Paragraphs>
  <Slides>19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Wingdings</vt:lpstr>
      <vt:lpstr>Thème Office</vt:lpstr>
      <vt:lpstr>Présentation des niveaux et de la compétition</vt:lpstr>
      <vt:lpstr>Plan de déroulement</vt:lpstr>
      <vt:lpstr>Qu’est-ce qu’un niveau ?</vt:lpstr>
      <vt:lpstr>Présentation PowerPoint</vt:lpstr>
      <vt:lpstr>Présentation PowerPoint</vt:lpstr>
      <vt:lpstr>Pour faire 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Compétition</vt:lpstr>
      <vt:lpstr>Une compétition pour les non athlètes (bénévoles):</vt:lpstr>
      <vt:lpstr>Déroulement d’une compétition </vt:lpstr>
      <vt:lpstr>STA  Rester le plus longtemps en apnée</vt:lpstr>
      <vt:lpstr>DYN Parcourir la plus grande distance en apnée</vt:lpstr>
      <vt:lpstr>Sprint  Réaliser une ou des distances en apnée le plus vite possible</vt:lpstr>
      <vt:lpstr>Merci pour votre attention</vt:lpstr>
      <vt:lpstr>Présentation PowerPoint</vt:lpstr>
    </vt:vector>
  </TitlesOfParts>
  <Company>Transdev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OLLIVO, Kevin</dc:creator>
  <cp:lastModifiedBy>corinne penven</cp:lastModifiedBy>
  <cp:revision>8</cp:revision>
  <dcterms:created xsi:type="dcterms:W3CDTF">2025-03-25T14:40:15Z</dcterms:created>
  <dcterms:modified xsi:type="dcterms:W3CDTF">2025-04-29T18:21:38Z</dcterms:modified>
</cp:coreProperties>
</file>